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Lst>
  <p:sldSz cx="6858000" cy="9144000" type="letter"/>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86" d="100"/>
          <a:sy n="86" d="100"/>
        </p:scale>
        <p:origin x="2928"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AE0642-2298-47EC-82F1-57DB4DDC5FC0}"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59E7A-EE9F-41C0-8EE8-765D91753CDE}" type="slidenum">
              <a:rPr lang="en-US" smtClean="0"/>
              <a:t>‹#›</a:t>
            </a:fld>
            <a:endParaRPr lang="en-US"/>
          </a:p>
        </p:txBody>
      </p:sp>
    </p:spTree>
    <p:extLst>
      <p:ext uri="{BB962C8B-B14F-4D97-AF65-F5344CB8AC3E}">
        <p14:creationId xmlns:p14="http://schemas.microsoft.com/office/powerpoint/2010/main" val="3360154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AE0642-2298-47EC-82F1-57DB4DDC5FC0}"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59E7A-EE9F-41C0-8EE8-765D91753CDE}" type="slidenum">
              <a:rPr lang="en-US" smtClean="0"/>
              <a:t>‹#›</a:t>
            </a:fld>
            <a:endParaRPr lang="en-US"/>
          </a:p>
        </p:txBody>
      </p:sp>
    </p:spTree>
    <p:extLst>
      <p:ext uri="{BB962C8B-B14F-4D97-AF65-F5344CB8AC3E}">
        <p14:creationId xmlns:p14="http://schemas.microsoft.com/office/powerpoint/2010/main" val="299680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AE0642-2298-47EC-82F1-57DB4DDC5FC0}"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59E7A-EE9F-41C0-8EE8-765D91753CDE}" type="slidenum">
              <a:rPr lang="en-US" smtClean="0"/>
              <a:t>‹#›</a:t>
            </a:fld>
            <a:endParaRPr lang="en-US"/>
          </a:p>
        </p:txBody>
      </p:sp>
    </p:spTree>
    <p:extLst>
      <p:ext uri="{BB962C8B-B14F-4D97-AF65-F5344CB8AC3E}">
        <p14:creationId xmlns:p14="http://schemas.microsoft.com/office/powerpoint/2010/main" val="133586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AE0642-2298-47EC-82F1-57DB4DDC5FC0}"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59E7A-EE9F-41C0-8EE8-765D91753CDE}" type="slidenum">
              <a:rPr lang="en-US" smtClean="0"/>
              <a:t>‹#›</a:t>
            </a:fld>
            <a:endParaRPr lang="en-US"/>
          </a:p>
        </p:txBody>
      </p:sp>
    </p:spTree>
    <p:extLst>
      <p:ext uri="{BB962C8B-B14F-4D97-AF65-F5344CB8AC3E}">
        <p14:creationId xmlns:p14="http://schemas.microsoft.com/office/powerpoint/2010/main" val="217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AE0642-2298-47EC-82F1-57DB4DDC5FC0}"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59E7A-EE9F-41C0-8EE8-765D91753CDE}" type="slidenum">
              <a:rPr lang="en-US" smtClean="0"/>
              <a:t>‹#›</a:t>
            </a:fld>
            <a:endParaRPr lang="en-US"/>
          </a:p>
        </p:txBody>
      </p:sp>
    </p:spTree>
    <p:extLst>
      <p:ext uri="{BB962C8B-B14F-4D97-AF65-F5344CB8AC3E}">
        <p14:creationId xmlns:p14="http://schemas.microsoft.com/office/powerpoint/2010/main" val="420509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AE0642-2298-47EC-82F1-57DB4DDC5FC0}"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059E7A-EE9F-41C0-8EE8-765D91753CDE}" type="slidenum">
              <a:rPr lang="en-US" smtClean="0"/>
              <a:t>‹#›</a:t>
            </a:fld>
            <a:endParaRPr lang="en-US"/>
          </a:p>
        </p:txBody>
      </p:sp>
    </p:spTree>
    <p:extLst>
      <p:ext uri="{BB962C8B-B14F-4D97-AF65-F5344CB8AC3E}">
        <p14:creationId xmlns:p14="http://schemas.microsoft.com/office/powerpoint/2010/main" val="1707470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AE0642-2298-47EC-82F1-57DB4DDC5FC0}" type="datetimeFigureOut">
              <a:rPr lang="en-US" smtClean="0"/>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059E7A-EE9F-41C0-8EE8-765D91753CDE}" type="slidenum">
              <a:rPr lang="en-US" smtClean="0"/>
              <a:t>‹#›</a:t>
            </a:fld>
            <a:endParaRPr lang="en-US"/>
          </a:p>
        </p:txBody>
      </p:sp>
    </p:spTree>
    <p:extLst>
      <p:ext uri="{BB962C8B-B14F-4D97-AF65-F5344CB8AC3E}">
        <p14:creationId xmlns:p14="http://schemas.microsoft.com/office/powerpoint/2010/main" val="968087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AE0642-2298-47EC-82F1-57DB4DDC5FC0}" type="datetimeFigureOut">
              <a:rPr lang="en-US" smtClean="0"/>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059E7A-EE9F-41C0-8EE8-765D91753CDE}" type="slidenum">
              <a:rPr lang="en-US" smtClean="0"/>
              <a:t>‹#›</a:t>
            </a:fld>
            <a:endParaRPr lang="en-US"/>
          </a:p>
        </p:txBody>
      </p:sp>
    </p:spTree>
    <p:extLst>
      <p:ext uri="{BB962C8B-B14F-4D97-AF65-F5344CB8AC3E}">
        <p14:creationId xmlns:p14="http://schemas.microsoft.com/office/powerpoint/2010/main" val="2104274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AE0642-2298-47EC-82F1-57DB4DDC5FC0}" type="datetimeFigureOut">
              <a:rPr lang="en-US" smtClean="0"/>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059E7A-EE9F-41C0-8EE8-765D91753CDE}" type="slidenum">
              <a:rPr lang="en-US" smtClean="0"/>
              <a:t>‹#›</a:t>
            </a:fld>
            <a:endParaRPr lang="en-US"/>
          </a:p>
        </p:txBody>
      </p:sp>
    </p:spTree>
    <p:extLst>
      <p:ext uri="{BB962C8B-B14F-4D97-AF65-F5344CB8AC3E}">
        <p14:creationId xmlns:p14="http://schemas.microsoft.com/office/powerpoint/2010/main" val="381467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0AE0642-2298-47EC-82F1-57DB4DDC5FC0}"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059E7A-EE9F-41C0-8EE8-765D91753CDE}" type="slidenum">
              <a:rPr lang="en-US" smtClean="0"/>
              <a:t>‹#›</a:t>
            </a:fld>
            <a:endParaRPr lang="en-US"/>
          </a:p>
        </p:txBody>
      </p:sp>
    </p:spTree>
    <p:extLst>
      <p:ext uri="{BB962C8B-B14F-4D97-AF65-F5344CB8AC3E}">
        <p14:creationId xmlns:p14="http://schemas.microsoft.com/office/powerpoint/2010/main" val="2000055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0AE0642-2298-47EC-82F1-57DB4DDC5FC0}"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059E7A-EE9F-41C0-8EE8-765D91753CDE}" type="slidenum">
              <a:rPr lang="en-US" smtClean="0"/>
              <a:t>‹#›</a:t>
            </a:fld>
            <a:endParaRPr lang="en-US"/>
          </a:p>
        </p:txBody>
      </p:sp>
    </p:spTree>
    <p:extLst>
      <p:ext uri="{BB962C8B-B14F-4D97-AF65-F5344CB8AC3E}">
        <p14:creationId xmlns:p14="http://schemas.microsoft.com/office/powerpoint/2010/main" val="999741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B0AE0642-2298-47EC-82F1-57DB4DDC5FC0}" type="datetimeFigureOut">
              <a:rPr lang="en-US" smtClean="0"/>
              <a:t>11/13/2023</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C7059E7A-EE9F-41C0-8EE8-765D91753CDE}" type="slidenum">
              <a:rPr lang="en-US" smtClean="0"/>
              <a:t>‹#›</a:t>
            </a:fld>
            <a:endParaRPr lang="en-US"/>
          </a:p>
        </p:txBody>
      </p:sp>
    </p:spTree>
    <p:extLst>
      <p:ext uri="{BB962C8B-B14F-4D97-AF65-F5344CB8AC3E}">
        <p14:creationId xmlns:p14="http://schemas.microsoft.com/office/powerpoint/2010/main" val="261454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jpeg"/><Relationship Id="rId7"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10.jpg"/><Relationship Id="rId3" Type="http://schemas.microsoft.com/office/2007/relationships/hdphoto" Target="../media/hdphoto1.wdp"/><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7.jpg"/><Relationship Id="rId2" Type="http://schemas.openxmlformats.org/officeDocument/2006/relationships/image" Target="../media/image15.pn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jpeg"/><Relationship Id="rId1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8AEE321A-7AC7-B4E9-298D-C61C142D2A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25" b="7435"/>
          <a:stretch/>
        </p:blipFill>
        <p:spPr bwMode="auto">
          <a:xfrm>
            <a:off x="-6" y="2026539"/>
            <a:ext cx="6858003" cy="710841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B98D1B24-4AF3-E1F4-6490-25BD89704B26}"/>
              </a:ext>
            </a:extLst>
          </p:cNvPr>
          <p:cNvSpPr>
            <a:spLocks noGrp="1"/>
          </p:cNvSpPr>
          <p:nvPr>
            <p:ph type="ctrTitle"/>
          </p:nvPr>
        </p:nvSpPr>
        <p:spPr>
          <a:xfrm>
            <a:off x="514347" y="481575"/>
            <a:ext cx="5829300" cy="998824"/>
          </a:xfrm>
        </p:spPr>
        <p:txBody>
          <a:bodyPr>
            <a:normAutofit/>
          </a:bodyPr>
          <a:lstStyle/>
          <a:p>
            <a:r>
              <a:rPr lang="en-US" sz="6353" b="1" dirty="0">
                <a:solidFill>
                  <a:schemeClr val="bg1"/>
                </a:solidFill>
              </a:rPr>
              <a:t>Wool and Water</a:t>
            </a:r>
          </a:p>
        </p:txBody>
      </p:sp>
      <p:sp>
        <p:nvSpPr>
          <p:cNvPr id="11" name="Subtitle 10">
            <a:extLst>
              <a:ext uri="{FF2B5EF4-FFF2-40B4-BE49-F238E27FC236}">
                <a16:creationId xmlns:a16="http://schemas.microsoft.com/office/drawing/2014/main" id="{3BB6C870-5F27-20DF-A1E3-8376E33E71A0}"/>
              </a:ext>
            </a:extLst>
          </p:cNvPr>
          <p:cNvSpPr>
            <a:spLocks noGrp="1"/>
          </p:cNvSpPr>
          <p:nvPr>
            <p:ph type="subTitle" idx="1"/>
          </p:nvPr>
        </p:nvSpPr>
        <p:spPr>
          <a:xfrm>
            <a:off x="-3" y="1538125"/>
            <a:ext cx="6858000" cy="730873"/>
          </a:xfrm>
        </p:spPr>
        <p:txBody>
          <a:bodyPr>
            <a:normAutofit/>
          </a:bodyPr>
          <a:lstStyle/>
          <a:p>
            <a:r>
              <a:rPr lang="en-US" dirty="0">
                <a:solidFill>
                  <a:schemeClr val="bg1"/>
                </a:solidFill>
              </a:rPr>
              <a:t>A Project of the Paul Smith’s College Adirondack Watershed Institute</a:t>
            </a:r>
          </a:p>
        </p:txBody>
      </p:sp>
      <p:sp>
        <p:nvSpPr>
          <p:cNvPr id="19" name="TextBox 18">
            <a:extLst>
              <a:ext uri="{FF2B5EF4-FFF2-40B4-BE49-F238E27FC236}">
                <a16:creationId xmlns:a16="http://schemas.microsoft.com/office/drawing/2014/main" id="{2D12C575-0C17-267E-4FDD-7AB25CE15403}"/>
              </a:ext>
            </a:extLst>
          </p:cNvPr>
          <p:cNvSpPr txBox="1"/>
          <p:nvPr/>
        </p:nvSpPr>
        <p:spPr>
          <a:xfrm>
            <a:off x="127434" y="2326724"/>
            <a:ext cx="3544114" cy="1569660"/>
          </a:xfrm>
          <a:prstGeom prst="rect">
            <a:avLst/>
          </a:prstGeom>
          <a:noFill/>
        </p:spPr>
        <p:txBody>
          <a:bodyPr wrap="square" rtlCol="0">
            <a:spAutoFit/>
          </a:bodyPr>
          <a:lstStyle/>
          <a:p>
            <a:pPr algn="ctr"/>
            <a:r>
              <a:rPr lang="en-US" sz="1600" b="1" dirty="0"/>
              <a:t>Wool and Water is a collaborative data art project that blends fiber art with scientific data to create visual representations of changing water quality conditions in the Adirondacks and Lake Champlain Basin</a:t>
            </a:r>
          </a:p>
        </p:txBody>
      </p:sp>
      <p:pic>
        <p:nvPicPr>
          <p:cNvPr id="22" name="Picture 21" descr="Logo, company name&#10;&#10;Description automatically generated">
            <a:extLst>
              <a:ext uri="{FF2B5EF4-FFF2-40B4-BE49-F238E27FC236}">
                <a16:creationId xmlns:a16="http://schemas.microsoft.com/office/drawing/2014/main" id="{110055B2-83A9-F38C-03B3-95FC868D1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418" y="6917733"/>
            <a:ext cx="928110" cy="872369"/>
          </a:xfrm>
          <a:prstGeom prst="rect">
            <a:avLst/>
          </a:prstGeom>
        </p:spPr>
      </p:pic>
      <p:pic>
        <p:nvPicPr>
          <p:cNvPr id="23" name="Picture 22" descr="Graphical user interface, text&#10;&#10;Description automatically generated">
            <a:extLst>
              <a:ext uri="{FF2B5EF4-FFF2-40B4-BE49-F238E27FC236}">
                <a16:creationId xmlns:a16="http://schemas.microsoft.com/office/drawing/2014/main" id="{D8E2EFD2-7EBA-8E74-15AE-9D1096FAAB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66" y="8109157"/>
            <a:ext cx="2939254" cy="624193"/>
          </a:xfrm>
          <a:prstGeom prst="rect">
            <a:avLst/>
          </a:prstGeom>
        </p:spPr>
      </p:pic>
      <p:pic>
        <p:nvPicPr>
          <p:cNvPr id="26" name="Picture 25" descr="A black and white logo&#10;&#10;Description automatically generated with low confidence">
            <a:extLst>
              <a:ext uri="{FF2B5EF4-FFF2-40B4-BE49-F238E27FC236}">
                <a16:creationId xmlns:a16="http://schemas.microsoft.com/office/drawing/2014/main" id="{4C3EFBEB-AA1F-63E3-4AC5-2F95B13265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243" y="6917733"/>
            <a:ext cx="2051266" cy="1017409"/>
          </a:xfrm>
          <a:prstGeom prst="rect">
            <a:avLst/>
          </a:prstGeom>
        </p:spPr>
      </p:pic>
      <p:pic>
        <p:nvPicPr>
          <p:cNvPr id="28" name="Picture 27" descr="Logo&#10;&#10;Description automatically generated">
            <a:extLst>
              <a:ext uri="{FF2B5EF4-FFF2-40B4-BE49-F238E27FC236}">
                <a16:creationId xmlns:a16="http://schemas.microsoft.com/office/drawing/2014/main" id="{C0EF6A8F-C807-8732-BA5F-D42D2E817D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2581" y="6917733"/>
            <a:ext cx="846616" cy="846616"/>
          </a:xfrm>
          <a:prstGeom prst="rect">
            <a:avLst/>
          </a:prstGeom>
          <a:solidFill>
            <a:schemeClr val="bg2"/>
          </a:solidFill>
        </p:spPr>
      </p:pic>
      <p:pic>
        <p:nvPicPr>
          <p:cNvPr id="32" name="Picture 31" descr="Qr code&#10;&#10;Description automatically generated">
            <a:extLst>
              <a:ext uri="{FF2B5EF4-FFF2-40B4-BE49-F238E27FC236}">
                <a16:creationId xmlns:a16="http://schemas.microsoft.com/office/drawing/2014/main" id="{579BB8AE-58D6-BC59-F93F-0CCBBA3ED6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898" y="4242713"/>
            <a:ext cx="2356210" cy="235621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0588AD25-9079-0610-8629-3EF5A4398C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388" y="7923240"/>
            <a:ext cx="2637046" cy="880052"/>
          </a:xfrm>
          <a:prstGeom prst="rect">
            <a:avLst/>
          </a:prstGeom>
        </p:spPr>
      </p:pic>
      <p:pic>
        <p:nvPicPr>
          <p:cNvPr id="17" name="Picture 16">
            <a:extLst>
              <a:ext uri="{FF2B5EF4-FFF2-40B4-BE49-F238E27FC236}">
                <a16:creationId xmlns:a16="http://schemas.microsoft.com/office/drawing/2014/main" id="{D5B4A2FC-4E1A-A861-C678-934AB4A5EB90}"/>
              </a:ext>
            </a:extLst>
          </p:cNvPr>
          <p:cNvPicPr>
            <a:picLocks noChangeAspect="1"/>
          </p:cNvPicPr>
          <p:nvPr/>
        </p:nvPicPr>
        <p:blipFill rotWithShape="1">
          <a:blip r:embed="rId9">
            <a:extLst>
              <a:ext uri="{28A0092B-C50C-407E-A947-70E740481C1C}">
                <a14:useLocalDpi xmlns:a14="http://schemas.microsoft.com/office/drawing/2010/main" val="0"/>
              </a:ext>
            </a:extLst>
          </a:blip>
          <a:srcRect l="4943" t="11283" r="3736" b="10204"/>
          <a:stretch/>
        </p:blipFill>
        <p:spPr>
          <a:xfrm rot="5400000">
            <a:off x="3501868" y="2631022"/>
            <a:ext cx="2036384" cy="1312336"/>
          </a:xfrm>
          <a:prstGeom prst="rect">
            <a:avLst/>
          </a:prstGeom>
          <a:ln>
            <a:noFill/>
          </a:ln>
          <a:effectLst>
            <a:outerShdw blurRad="292100" dist="139700" dir="2700000" algn="tl" rotWithShape="0">
              <a:srgbClr val="333333">
                <a:alpha val="65000"/>
              </a:srgbClr>
            </a:outerShdw>
          </a:effectLst>
        </p:spPr>
      </p:pic>
      <p:pic>
        <p:nvPicPr>
          <p:cNvPr id="20" name="Picture 19" descr="A picture containing snow, outdoor, day&#10;&#10;Description automatically generated">
            <a:extLst>
              <a:ext uri="{FF2B5EF4-FFF2-40B4-BE49-F238E27FC236}">
                <a16:creationId xmlns:a16="http://schemas.microsoft.com/office/drawing/2014/main" id="{58151764-889C-9B43-AA82-9F3759C36EF2}"/>
              </a:ext>
            </a:extLst>
          </p:cNvPr>
          <p:cNvPicPr>
            <a:picLocks noChangeAspect="1"/>
          </p:cNvPicPr>
          <p:nvPr/>
        </p:nvPicPr>
        <p:blipFill rotWithShape="1">
          <a:blip r:embed="rId10">
            <a:extLst>
              <a:ext uri="{28A0092B-C50C-407E-A947-70E740481C1C}">
                <a14:useLocalDpi xmlns:a14="http://schemas.microsoft.com/office/drawing/2010/main" val="0"/>
              </a:ext>
            </a:extLst>
          </a:blip>
          <a:srcRect l="28326" r="31234"/>
          <a:stretch/>
        </p:blipFill>
        <p:spPr>
          <a:xfrm>
            <a:off x="5384489" y="2282387"/>
            <a:ext cx="1095990" cy="3613445"/>
          </a:xfrm>
          <a:prstGeom prst="rect">
            <a:avLst/>
          </a:prstGeom>
          <a:ln>
            <a:noFill/>
          </a:ln>
          <a:effectLst>
            <a:outerShdw blurRad="292100" dist="139700" dir="2700000" algn="tl" rotWithShape="0">
              <a:srgbClr val="333333">
                <a:alpha val="65000"/>
              </a:srgbClr>
            </a:outerShdw>
          </a:effectLst>
        </p:spPr>
      </p:pic>
      <p:pic>
        <p:nvPicPr>
          <p:cNvPr id="27" name="Picture 26" descr="A picture containing grass, wooden&#10;&#10;Description automatically generated">
            <a:extLst>
              <a:ext uri="{FF2B5EF4-FFF2-40B4-BE49-F238E27FC236}">
                <a16:creationId xmlns:a16="http://schemas.microsoft.com/office/drawing/2014/main" id="{8F3CC072-CA79-5153-3E8A-E3B1FF4B924F}"/>
              </a:ext>
            </a:extLst>
          </p:cNvPr>
          <p:cNvPicPr>
            <a:picLocks noChangeAspect="1"/>
          </p:cNvPicPr>
          <p:nvPr/>
        </p:nvPicPr>
        <p:blipFill rotWithShape="1">
          <a:blip r:embed="rId11">
            <a:extLst>
              <a:ext uri="{28A0092B-C50C-407E-A947-70E740481C1C}">
                <a14:useLocalDpi xmlns:a14="http://schemas.microsoft.com/office/drawing/2010/main" val="0"/>
              </a:ext>
            </a:extLst>
          </a:blip>
          <a:srcRect b="17314"/>
          <a:stretch/>
        </p:blipFill>
        <p:spPr>
          <a:xfrm>
            <a:off x="3863893" y="4487753"/>
            <a:ext cx="1277200" cy="1408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8109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port, water sport, ocean floor&#10;&#10;Description automatically generated">
            <a:extLst>
              <a:ext uri="{FF2B5EF4-FFF2-40B4-BE49-F238E27FC236}">
                <a16:creationId xmlns:a16="http://schemas.microsoft.com/office/drawing/2014/main" id="{4EF76966-A881-21DF-D605-44732D2CF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60233" y="1137780"/>
            <a:ext cx="9281819" cy="6961364"/>
          </a:xfrm>
          <a:prstGeom prst="rect">
            <a:avLst/>
          </a:prstGeom>
        </p:spPr>
      </p:pic>
      <p:sp>
        <p:nvSpPr>
          <p:cNvPr id="16" name="Rectangle 15">
            <a:extLst>
              <a:ext uri="{FF2B5EF4-FFF2-40B4-BE49-F238E27FC236}">
                <a16:creationId xmlns:a16="http://schemas.microsoft.com/office/drawing/2014/main" id="{314E6530-9758-A401-BDBA-267C8C37A284}"/>
              </a:ext>
            </a:extLst>
          </p:cNvPr>
          <p:cNvSpPr/>
          <p:nvPr/>
        </p:nvSpPr>
        <p:spPr>
          <a:xfrm>
            <a:off x="-7" y="-46011"/>
            <a:ext cx="6961365" cy="452310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5" name="Picture 4" descr="Logo, company name&#10;&#10;Description automatically generated">
            <a:extLst>
              <a:ext uri="{FF2B5EF4-FFF2-40B4-BE49-F238E27FC236}">
                <a16:creationId xmlns:a16="http://schemas.microsoft.com/office/drawing/2014/main" id="{2334A674-C1A4-3A90-6DB5-1302324810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2" y="6064077"/>
            <a:ext cx="1120691" cy="1053384"/>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65937260-2E5C-4675-0C34-CBD783D33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81" y="8456858"/>
            <a:ext cx="2939254" cy="624193"/>
          </a:xfrm>
          <a:prstGeom prst="rect">
            <a:avLst/>
          </a:prstGeom>
        </p:spPr>
      </p:pic>
      <p:pic>
        <p:nvPicPr>
          <p:cNvPr id="7" name="Picture 6" descr="A black and white logo&#10;&#10;Description automatically generated with low confidence">
            <a:extLst>
              <a:ext uri="{FF2B5EF4-FFF2-40B4-BE49-F238E27FC236}">
                <a16:creationId xmlns:a16="http://schemas.microsoft.com/office/drawing/2014/main" id="{A955866D-1A26-22A1-005A-BB2E32C11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096" y="7210062"/>
            <a:ext cx="2356392" cy="1168749"/>
          </a:xfrm>
          <a:prstGeom prst="rect">
            <a:avLst/>
          </a:prstGeom>
        </p:spPr>
      </p:pic>
      <p:pic>
        <p:nvPicPr>
          <p:cNvPr id="8" name="Picture 7" descr="Logo&#10;&#10;Description automatically generated">
            <a:extLst>
              <a:ext uri="{FF2B5EF4-FFF2-40B4-BE49-F238E27FC236}">
                <a16:creationId xmlns:a16="http://schemas.microsoft.com/office/drawing/2014/main" id="{C316F2BF-37D4-FEF8-4B78-90B2D3C46A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2817" y="6064078"/>
            <a:ext cx="1044334" cy="1044334"/>
          </a:xfrm>
          <a:prstGeom prst="rect">
            <a:avLst/>
          </a:prstGeom>
          <a:solidFill>
            <a:schemeClr val="bg2"/>
          </a:solidFill>
        </p:spPr>
      </p:pic>
      <p:pic>
        <p:nvPicPr>
          <p:cNvPr id="10" name="Picture 9" descr="Qr code&#10;&#10;Description automatically generated">
            <a:extLst>
              <a:ext uri="{FF2B5EF4-FFF2-40B4-BE49-F238E27FC236}">
                <a16:creationId xmlns:a16="http://schemas.microsoft.com/office/drawing/2014/main" id="{28A2B99E-2CC0-7F3F-304A-1409BF3E6B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7084" y="6527229"/>
            <a:ext cx="2471658" cy="2471658"/>
          </a:xfrm>
          <a:prstGeom prst="rect">
            <a:avLst/>
          </a:prstGeom>
        </p:spPr>
      </p:pic>
      <p:sp>
        <p:nvSpPr>
          <p:cNvPr id="11" name="TextBox 10">
            <a:extLst>
              <a:ext uri="{FF2B5EF4-FFF2-40B4-BE49-F238E27FC236}">
                <a16:creationId xmlns:a16="http://schemas.microsoft.com/office/drawing/2014/main" id="{97A4B969-9137-B4A6-5B50-2473F65841D9}"/>
              </a:ext>
            </a:extLst>
          </p:cNvPr>
          <p:cNvSpPr txBox="1"/>
          <p:nvPr/>
        </p:nvSpPr>
        <p:spPr>
          <a:xfrm>
            <a:off x="199096" y="2847306"/>
            <a:ext cx="6349646" cy="1188787"/>
          </a:xfrm>
          <a:prstGeom prst="rect">
            <a:avLst/>
          </a:prstGeom>
          <a:noFill/>
        </p:spPr>
        <p:txBody>
          <a:bodyPr wrap="square" rtlCol="0">
            <a:spAutoFit/>
          </a:bodyPr>
          <a:lstStyle/>
          <a:p>
            <a:pPr algn="ctr"/>
            <a:r>
              <a:rPr lang="en-US" sz="1425" dirty="0">
                <a:solidFill>
                  <a:schemeClr val="bg1"/>
                </a:solidFill>
                <a:latin typeface="Source Sans Pro" panose="020B0503030403020204" pitchFamily="34" charset="0"/>
              </a:rPr>
              <a:t>Wool and Water is a collaborative data art project that blends fiber art with scientific data to create visual representations of changing water quality conditions in the Adirondacks and Lake Champlain Basin and to celebrate the 50-year anniversary of the Clean Water Act. The physical collection was created by Michale Glennon and contributing participants.  </a:t>
            </a:r>
            <a:endParaRPr lang="en-US" sz="1425" dirty="0">
              <a:solidFill>
                <a:schemeClr val="bg1"/>
              </a:solidFill>
            </a:endParaRPr>
          </a:p>
        </p:txBody>
      </p:sp>
      <p:pic>
        <p:nvPicPr>
          <p:cNvPr id="15" name="Picture 14" descr="Icon&#10;&#10;Description automatically generated">
            <a:extLst>
              <a:ext uri="{FF2B5EF4-FFF2-40B4-BE49-F238E27FC236}">
                <a16:creationId xmlns:a16="http://schemas.microsoft.com/office/drawing/2014/main" id="{AF5BCFBE-7B6D-7406-C9FA-8A62D7A484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942" y="1511481"/>
            <a:ext cx="1093307" cy="986082"/>
          </a:xfrm>
          <a:prstGeom prst="rect">
            <a:avLst/>
          </a:prstGeom>
        </p:spPr>
      </p:pic>
      <p:sp>
        <p:nvSpPr>
          <p:cNvPr id="4" name="Title 9">
            <a:extLst>
              <a:ext uri="{FF2B5EF4-FFF2-40B4-BE49-F238E27FC236}">
                <a16:creationId xmlns:a16="http://schemas.microsoft.com/office/drawing/2014/main" id="{625568AC-DCEC-F644-2BC0-0EF9EC625C18}"/>
              </a:ext>
            </a:extLst>
          </p:cNvPr>
          <p:cNvSpPr txBox="1">
            <a:spLocks/>
          </p:cNvSpPr>
          <p:nvPr/>
        </p:nvSpPr>
        <p:spPr>
          <a:xfrm>
            <a:off x="566027" y="538612"/>
            <a:ext cx="5829300" cy="998824"/>
          </a:xfrm>
          <a:prstGeom prst="rect">
            <a:avLst/>
          </a:prstGeom>
        </p:spPr>
        <p:txBody>
          <a:bodyP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6353" b="1" dirty="0">
                <a:solidFill>
                  <a:schemeClr val="bg1"/>
                </a:solidFill>
              </a:rPr>
              <a:t>Wool and Water</a:t>
            </a:r>
          </a:p>
        </p:txBody>
      </p:sp>
      <p:sp>
        <p:nvSpPr>
          <p:cNvPr id="3" name="Subtitle 10">
            <a:extLst>
              <a:ext uri="{FF2B5EF4-FFF2-40B4-BE49-F238E27FC236}">
                <a16:creationId xmlns:a16="http://schemas.microsoft.com/office/drawing/2014/main" id="{9ACFB98F-50A1-1239-3B7A-0F00A370FBEE}"/>
              </a:ext>
            </a:extLst>
          </p:cNvPr>
          <p:cNvSpPr txBox="1">
            <a:spLocks/>
          </p:cNvSpPr>
          <p:nvPr/>
        </p:nvSpPr>
        <p:spPr>
          <a:xfrm>
            <a:off x="462673" y="1639087"/>
            <a:ext cx="6858000" cy="730873"/>
          </a:xfrm>
          <a:prstGeom prst="rect">
            <a:avLst/>
          </a:prstGeom>
        </p:spPr>
        <p:txBody>
          <a:bodyPr>
            <a:normAutofit lnSpcReduction="10000"/>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2100" dirty="0">
                <a:solidFill>
                  <a:schemeClr val="bg1"/>
                </a:solidFill>
              </a:rPr>
              <a:t>A Project of the Paul Smith’s College</a:t>
            </a:r>
          </a:p>
          <a:p>
            <a:pPr marL="0" indent="0" algn="ctr">
              <a:buNone/>
            </a:pPr>
            <a:r>
              <a:rPr lang="en-US" sz="2100" dirty="0">
                <a:solidFill>
                  <a:schemeClr val="bg1"/>
                </a:solidFill>
              </a:rPr>
              <a:t>Adirondack Watershed Institute</a:t>
            </a:r>
          </a:p>
        </p:txBody>
      </p:sp>
      <p:sp>
        <p:nvSpPr>
          <p:cNvPr id="17" name="TextBox 16">
            <a:extLst>
              <a:ext uri="{FF2B5EF4-FFF2-40B4-BE49-F238E27FC236}">
                <a16:creationId xmlns:a16="http://schemas.microsoft.com/office/drawing/2014/main" id="{34785D75-D2CE-2FFA-AB90-77A8555D4F15}"/>
              </a:ext>
            </a:extLst>
          </p:cNvPr>
          <p:cNvSpPr txBox="1"/>
          <p:nvPr/>
        </p:nvSpPr>
        <p:spPr>
          <a:xfrm>
            <a:off x="4265835" y="6017076"/>
            <a:ext cx="2346668" cy="418256"/>
          </a:xfrm>
          <a:prstGeom prst="rect">
            <a:avLst/>
          </a:prstGeom>
          <a:noFill/>
        </p:spPr>
        <p:txBody>
          <a:bodyPr wrap="none" rtlCol="0">
            <a:spAutoFit/>
          </a:bodyPr>
          <a:lstStyle/>
          <a:p>
            <a:r>
              <a:rPr lang="en-US" sz="2118" dirty="0">
                <a:solidFill>
                  <a:schemeClr val="bg1"/>
                </a:solidFill>
              </a:rPr>
              <a:t>Scan to learn more!</a:t>
            </a:r>
          </a:p>
        </p:txBody>
      </p:sp>
    </p:spTree>
    <p:extLst>
      <p:ext uri="{BB962C8B-B14F-4D97-AF65-F5344CB8AC3E}">
        <p14:creationId xmlns:p14="http://schemas.microsoft.com/office/powerpoint/2010/main" val="755786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ree, outdoor, sport, water sport&#10;&#10;Description automatically generated">
            <a:extLst>
              <a:ext uri="{FF2B5EF4-FFF2-40B4-BE49-F238E27FC236}">
                <a16:creationId xmlns:a16="http://schemas.microsoft.com/office/drawing/2014/main" id="{5471A82C-A8E6-6771-8844-7FA6DF1381C3}"/>
              </a:ext>
            </a:extLst>
          </p:cNvPr>
          <p:cNvPicPr>
            <a:picLocks noChangeAspect="1"/>
          </p:cNvPicPr>
          <p:nvPr/>
        </p:nvPicPr>
        <p:blipFill rotWithShape="1">
          <a:blip r:embed="rId2">
            <a:extLst>
              <a:ext uri="{28A0092B-C50C-407E-A947-70E740481C1C}">
                <a14:useLocalDpi xmlns:a14="http://schemas.microsoft.com/office/drawing/2010/main" val="0"/>
              </a:ext>
            </a:extLst>
          </a:blip>
          <a:srcRect l="42091"/>
          <a:stretch/>
        </p:blipFill>
        <p:spPr>
          <a:xfrm rot="5400000">
            <a:off x="781383" y="3350316"/>
            <a:ext cx="5295234" cy="6858000"/>
          </a:xfrm>
          <a:prstGeom prst="rect">
            <a:avLst/>
          </a:prstGeom>
        </p:spPr>
      </p:pic>
      <p:sp>
        <p:nvSpPr>
          <p:cNvPr id="10" name="Title 9">
            <a:extLst>
              <a:ext uri="{FF2B5EF4-FFF2-40B4-BE49-F238E27FC236}">
                <a16:creationId xmlns:a16="http://schemas.microsoft.com/office/drawing/2014/main" id="{B98D1B24-4AF3-E1F4-6490-25BD89704B26}"/>
              </a:ext>
            </a:extLst>
          </p:cNvPr>
          <p:cNvSpPr>
            <a:spLocks noGrp="1"/>
          </p:cNvSpPr>
          <p:nvPr>
            <p:ph type="ctrTitle"/>
          </p:nvPr>
        </p:nvSpPr>
        <p:spPr>
          <a:xfrm>
            <a:off x="514347" y="481575"/>
            <a:ext cx="5829300" cy="998824"/>
          </a:xfrm>
        </p:spPr>
        <p:txBody>
          <a:bodyPr>
            <a:normAutofit/>
          </a:bodyPr>
          <a:lstStyle/>
          <a:p>
            <a:r>
              <a:rPr lang="en-US" sz="6353" b="1" dirty="0">
                <a:solidFill>
                  <a:schemeClr val="bg1"/>
                </a:solidFill>
              </a:rPr>
              <a:t>Wool and Water</a:t>
            </a:r>
          </a:p>
        </p:txBody>
      </p:sp>
      <p:sp>
        <p:nvSpPr>
          <p:cNvPr id="11" name="Subtitle 10">
            <a:extLst>
              <a:ext uri="{FF2B5EF4-FFF2-40B4-BE49-F238E27FC236}">
                <a16:creationId xmlns:a16="http://schemas.microsoft.com/office/drawing/2014/main" id="{3BB6C870-5F27-20DF-A1E3-8376E33E71A0}"/>
              </a:ext>
            </a:extLst>
          </p:cNvPr>
          <p:cNvSpPr>
            <a:spLocks noGrp="1"/>
          </p:cNvSpPr>
          <p:nvPr>
            <p:ph type="subTitle" idx="1"/>
          </p:nvPr>
        </p:nvSpPr>
        <p:spPr>
          <a:xfrm>
            <a:off x="-3" y="1538125"/>
            <a:ext cx="6858000" cy="730873"/>
          </a:xfrm>
        </p:spPr>
        <p:txBody>
          <a:bodyPr>
            <a:normAutofit/>
          </a:bodyPr>
          <a:lstStyle/>
          <a:p>
            <a:r>
              <a:rPr lang="en-US" dirty="0">
                <a:solidFill>
                  <a:schemeClr val="bg1"/>
                </a:solidFill>
              </a:rPr>
              <a:t>A Project of the Paul Smith’s College Adirondack Watershed Institute</a:t>
            </a:r>
          </a:p>
        </p:txBody>
      </p:sp>
      <p:pic>
        <p:nvPicPr>
          <p:cNvPr id="15" name="Picture 14" descr="A picture containing grass, sky, outdoor, tree&#10;&#10;Description automatically generated">
            <a:extLst>
              <a:ext uri="{FF2B5EF4-FFF2-40B4-BE49-F238E27FC236}">
                <a16:creationId xmlns:a16="http://schemas.microsoft.com/office/drawing/2014/main" id="{246EE712-ACB4-235E-8C1B-BD0C7F5E9704}"/>
              </a:ext>
            </a:extLst>
          </p:cNvPr>
          <p:cNvPicPr>
            <a:picLocks noChangeAspect="1"/>
          </p:cNvPicPr>
          <p:nvPr/>
        </p:nvPicPr>
        <p:blipFill rotWithShape="1">
          <a:blip r:embed="rId3">
            <a:extLst>
              <a:ext uri="{28A0092B-C50C-407E-A947-70E740481C1C}">
                <a14:useLocalDpi xmlns:a14="http://schemas.microsoft.com/office/drawing/2010/main" val="0"/>
              </a:ext>
            </a:extLst>
          </a:blip>
          <a:srcRect t="24927" b="35950"/>
          <a:stretch/>
        </p:blipFill>
        <p:spPr>
          <a:xfrm>
            <a:off x="-1" y="2114640"/>
            <a:ext cx="6858000" cy="2017059"/>
          </a:xfrm>
          <a:prstGeom prst="rect">
            <a:avLst/>
          </a:prstGeom>
        </p:spPr>
      </p:pic>
      <p:sp>
        <p:nvSpPr>
          <p:cNvPr id="19" name="TextBox 18">
            <a:extLst>
              <a:ext uri="{FF2B5EF4-FFF2-40B4-BE49-F238E27FC236}">
                <a16:creationId xmlns:a16="http://schemas.microsoft.com/office/drawing/2014/main" id="{2D12C575-0C17-267E-4FDD-7AB25CE15403}"/>
              </a:ext>
            </a:extLst>
          </p:cNvPr>
          <p:cNvSpPr txBox="1"/>
          <p:nvPr/>
        </p:nvSpPr>
        <p:spPr>
          <a:xfrm>
            <a:off x="254175" y="4276650"/>
            <a:ext cx="6349646" cy="750205"/>
          </a:xfrm>
          <a:prstGeom prst="rect">
            <a:avLst/>
          </a:prstGeom>
          <a:noFill/>
        </p:spPr>
        <p:txBody>
          <a:bodyPr wrap="square" rtlCol="0">
            <a:spAutoFit/>
          </a:bodyPr>
          <a:lstStyle/>
          <a:p>
            <a:pPr algn="ctr"/>
            <a:r>
              <a:rPr lang="en-US" sz="1425" dirty="0">
                <a:solidFill>
                  <a:srgbClr val="000000"/>
                </a:solidFill>
                <a:latin typeface="Source Sans Pro" panose="020B0503030403020204" pitchFamily="34" charset="0"/>
              </a:rPr>
              <a:t>Wool and Water is a collaborative data art project that blends fiber art with scientific data to create visual representations of changing water quality conditions in the Adirondacks and Lake Champlain Basin</a:t>
            </a:r>
            <a:endParaRPr lang="en-US" sz="1425" dirty="0"/>
          </a:p>
        </p:txBody>
      </p:sp>
      <p:pic>
        <p:nvPicPr>
          <p:cNvPr id="22" name="Picture 21" descr="Logo, company name&#10;&#10;Description automatically generated">
            <a:extLst>
              <a:ext uri="{FF2B5EF4-FFF2-40B4-BE49-F238E27FC236}">
                <a16:creationId xmlns:a16="http://schemas.microsoft.com/office/drawing/2014/main" id="{110055B2-83A9-F38C-03B3-95FC868D12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82" y="6064077"/>
            <a:ext cx="1120691" cy="1053384"/>
          </a:xfrm>
          <a:prstGeom prst="rect">
            <a:avLst/>
          </a:prstGeom>
        </p:spPr>
      </p:pic>
      <p:pic>
        <p:nvPicPr>
          <p:cNvPr id="23" name="Picture 22" descr="Graphical user interface, text&#10;&#10;Description automatically generated">
            <a:extLst>
              <a:ext uri="{FF2B5EF4-FFF2-40B4-BE49-F238E27FC236}">
                <a16:creationId xmlns:a16="http://schemas.microsoft.com/office/drawing/2014/main" id="{D8E2EFD2-7EBA-8E74-15AE-9D1096FAAB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81" y="8523764"/>
            <a:ext cx="2939254" cy="624193"/>
          </a:xfrm>
          <a:prstGeom prst="rect">
            <a:avLst/>
          </a:prstGeom>
        </p:spPr>
      </p:pic>
      <p:pic>
        <p:nvPicPr>
          <p:cNvPr id="26" name="Picture 25" descr="A black and white logo&#10;&#10;Description automatically generated with low confidence">
            <a:extLst>
              <a:ext uri="{FF2B5EF4-FFF2-40B4-BE49-F238E27FC236}">
                <a16:creationId xmlns:a16="http://schemas.microsoft.com/office/drawing/2014/main" id="{4C3EFBEB-AA1F-63E3-4AC5-2F95B13265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096" y="7210062"/>
            <a:ext cx="2356392" cy="1168749"/>
          </a:xfrm>
          <a:prstGeom prst="rect">
            <a:avLst/>
          </a:prstGeom>
        </p:spPr>
      </p:pic>
      <p:pic>
        <p:nvPicPr>
          <p:cNvPr id="28" name="Picture 27" descr="Logo&#10;&#10;Description automatically generated">
            <a:extLst>
              <a:ext uri="{FF2B5EF4-FFF2-40B4-BE49-F238E27FC236}">
                <a16:creationId xmlns:a16="http://schemas.microsoft.com/office/drawing/2014/main" id="{C0EF6A8F-C807-8732-BA5F-D42D2E817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2817" y="6064078"/>
            <a:ext cx="1044334" cy="1044334"/>
          </a:xfrm>
          <a:prstGeom prst="rect">
            <a:avLst/>
          </a:prstGeom>
          <a:solidFill>
            <a:schemeClr val="bg2"/>
          </a:solidFill>
        </p:spPr>
      </p:pic>
      <p:pic>
        <p:nvPicPr>
          <p:cNvPr id="32" name="Picture 31" descr="Qr code&#10;&#10;Description automatically generated">
            <a:extLst>
              <a:ext uri="{FF2B5EF4-FFF2-40B4-BE49-F238E27FC236}">
                <a16:creationId xmlns:a16="http://schemas.microsoft.com/office/drawing/2014/main" id="{579BB8AE-58D6-BC59-F93F-0CCBBA3ED6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7979" y="6359836"/>
            <a:ext cx="1746140" cy="174614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0588AD25-9079-0610-8629-3EF5A4398C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5365" y="8245071"/>
            <a:ext cx="2939254" cy="980907"/>
          </a:xfrm>
          <a:prstGeom prst="rect">
            <a:avLst/>
          </a:prstGeom>
        </p:spPr>
      </p:pic>
    </p:spTree>
    <p:extLst>
      <p:ext uri="{BB962C8B-B14F-4D97-AF65-F5344CB8AC3E}">
        <p14:creationId xmlns:p14="http://schemas.microsoft.com/office/powerpoint/2010/main" val="3270815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clothing, bedclothes&#10;&#10;Description automatically generated">
            <a:extLst>
              <a:ext uri="{FF2B5EF4-FFF2-40B4-BE49-F238E27FC236}">
                <a16:creationId xmlns:a16="http://schemas.microsoft.com/office/drawing/2014/main" id="{075D2C16-F23E-FB10-258F-C3C663BFD8D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val="0"/>
              </a:ext>
            </a:extLst>
          </a:blip>
          <a:srcRect/>
          <a:stretch/>
        </p:blipFill>
        <p:spPr>
          <a:xfrm>
            <a:off x="1607822" y="4591215"/>
            <a:ext cx="1223079" cy="1624401"/>
          </a:xfrm>
          <a:prstGeom prst="rect">
            <a:avLst/>
          </a:prstGeom>
        </p:spPr>
      </p:pic>
      <p:pic>
        <p:nvPicPr>
          <p:cNvPr id="4" name="Picture 3">
            <a:extLst>
              <a:ext uri="{FF2B5EF4-FFF2-40B4-BE49-F238E27FC236}">
                <a16:creationId xmlns:a16="http://schemas.microsoft.com/office/drawing/2014/main" id="{A1AF650B-A107-FB55-1BE9-BEB2B3D93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118167" cy="2824222"/>
          </a:xfrm>
          <a:prstGeom prst="rect">
            <a:avLst/>
          </a:prstGeom>
        </p:spPr>
      </p:pic>
      <p:pic>
        <p:nvPicPr>
          <p:cNvPr id="5" name="Picture 4">
            <a:extLst>
              <a:ext uri="{FF2B5EF4-FFF2-40B4-BE49-F238E27FC236}">
                <a16:creationId xmlns:a16="http://schemas.microsoft.com/office/drawing/2014/main" id="{819984B7-5CF9-B453-CBC8-A5CF115876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8058" y="2975521"/>
            <a:ext cx="1827713" cy="2436952"/>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FF57E784-6201-0531-ABF9-8800F8C3B4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253" b="15579"/>
          <a:stretch/>
        </p:blipFill>
        <p:spPr bwMode="auto">
          <a:xfrm>
            <a:off x="4388337" y="6899931"/>
            <a:ext cx="2307102" cy="22107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0B65981-B49F-1F7F-9002-873828B2D1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307154" y="364406"/>
            <a:ext cx="2915251" cy="2186439"/>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text, case, accessory&#10;&#10;Description automatically generated">
            <a:extLst>
              <a:ext uri="{FF2B5EF4-FFF2-40B4-BE49-F238E27FC236}">
                <a16:creationId xmlns:a16="http://schemas.microsoft.com/office/drawing/2014/main" id="{3B601722-9C0C-9EAB-6F79-A649A3BF1E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6093"/>
          <a:stretch/>
        </p:blipFill>
        <p:spPr>
          <a:xfrm>
            <a:off x="2939869" y="5403415"/>
            <a:ext cx="1065523" cy="1328921"/>
          </a:xfrm>
          <a:prstGeom prst="rect">
            <a:avLst/>
          </a:prstGeom>
        </p:spPr>
      </p:pic>
      <p:pic>
        <p:nvPicPr>
          <p:cNvPr id="10" name="Picture 4">
            <a:extLst>
              <a:ext uri="{FF2B5EF4-FFF2-40B4-BE49-F238E27FC236}">
                <a16:creationId xmlns:a16="http://schemas.microsoft.com/office/drawing/2014/main" id="{58442E28-892C-A4A8-D407-A3C80DACB56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4199"/>
          <a:stretch/>
        </p:blipFill>
        <p:spPr bwMode="auto">
          <a:xfrm>
            <a:off x="2258443" y="-20601"/>
            <a:ext cx="2271505" cy="2588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0C2D6F0-1372-C795-0B5A-84CE76F25865}"/>
              </a:ext>
            </a:extLst>
          </p:cNvPr>
          <p:cNvPicPr>
            <a:picLocks noChangeAspect="1"/>
          </p:cNvPicPr>
          <p:nvPr/>
        </p:nvPicPr>
        <p:blipFill rotWithShape="1">
          <a:blip r:embed="rId10"/>
          <a:srcRect l="1308" t="3123" r="458"/>
          <a:stretch/>
        </p:blipFill>
        <p:spPr>
          <a:xfrm>
            <a:off x="165342" y="2950887"/>
            <a:ext cx="1952825" cy="1494446"/>
          </a:xfrm>
          <a:prstGeom prst="rect">
            <a:avLst/>
          </a:prstGeom>
        </p:spPr>
      </p:pic>
      <p:pic>
        <p:nvPicPr>
          <p:cNvPr id="12" name="Picture 11" descr="A picture containing sky, outdoor, perched, blue&#10;&#10;Description automatically generated">
            <a:extLst>
              <a:ext uri="{FF2B5EF4-FFF2-40B4-BE49-F238E27FC236}">
                <a16:creationId xmlns:a16="http://schemas.microsoft.com/office/drawing/2014/main" id="{E4BF1DE6-6476-3104-AE20-82D23F4EA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77558" y="6811994"/>
            <a:ext cx="1716329" cy="2284723"/>
          </a:xfrm>
          <a:prstGeom prst="rect">
            <a:avLst/>
          </a:prstGeom>
        </p:spPr>
      </p:pic>
      <p:pic>
        <p:nvPicPr>
          <p:cNvPr id="13" name="Picture 2">
            <a:extLst>
              <a:ext uri="{FF2B5EF4-FFF2-40B4-BE49-F238E27FC236}">
                <a16:creationId xmlns:a16="http://schemas.microsoft.com/office/drawing/2014/main" id="{49078BA7-65E0-ED9D-8E56-38BFB7211E9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32527"/>
          <a:stretch/>
        </p:blipFill>
        <p:spPr bwMode="auto">
          <a:xfrm>
            <a:off x="3953011" y="4378227"/>
            <a:ext cx="870651" cy="9713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233ECD3-CE83-2470-2DAB-F5DE32211CF0}"/>
              </a:ext>
            </a:extLst>
          </p:cNvPr>
          <p:cNvPicPr>
            <a:picLocks noChangeAspect="1"/>
          </p:cNvPicPr>
          <p:nvPr/>
        </p:nvPicPr>
        <p:blipFill rotWithShape="1">
          <a:blip r:embed="rId13">
            <a:extLst>
              <a:ext uri="{28A0092B-C50C-407E-A947-70E740481C1C}">
                <a14:useLocalDpi xmlns:a14="http://schemas.microsoft.com/office/drawing/2010/main" val="0"/>
              </a:ext>
            </a:extLst>
          </a:blip>
          <a:srcRect b="14955"/>
          <a:stretch/>
        </p:blipFill>
        <p:spPr>
          <a:xfrm>
            <a:off x="0" y="4571999"/>
            <a:ext cx="1466431" cy="1662835"/>
          </a:xfrm>
          <a:prstGeom prst="rect">
            <a:avLst/>
          </a:prstGeom>
          <a:ln>
            <a:noFill/>
          </a:ln>
          <a:effectLst>
            <a:outerShdw blurRad="292100" dist="139700" dir="2700000" algn="tl" rotWithShape="0">
              <a:srgbClr val="333333">
                <a:alpha val="65000"/>
              </a:srgbClr>
            </a:outerShdw>
          </a:effectLst>
        </p:spPr>
      </p:pic>
      <p:pic>
        <p:nvPicPr>
          <p:cNvPr id="17" name="Picture 6" descr="https://lh3.googleusercontent.com/Bkypox6S-p9SbJZm9E9vBOtewc0Xlyp4w-UnxWVQi6yaIWAB79W9VXiWOzhNkCxY5kw0vJ44B222DPOxwN7DbjAbPecmqj9AvuKrO30THUJCXjbiEom2iHNQRLPXIVo6NtHHGCgoKRWqAfiG_uqXssheRY6ZrorObNNIuEO7L3V6hQUDPPLulnRRENKx3snUBAfb_hLpy2H-AgDBsF5c-sDtHZz8qUrTfDqa-WyvCZLMsR6fwknZfISUhNJ087jZDJ00QBkdCKE_kpAg5qbtkZhloTHhKNaP_kvZCLF0Lvl5FL0u-cpXIRCrBSzSm8R-0fbgju8He_2DAD_YoQIKOzM6iSVKBwcDMKpY9F-82uWub-TkNRpUZFOs0fZDrMW7zdbMAkD7PirQrlzpf_ZajFEuMdB2jgZYuwIaoVk5dc043LkGEjeoyKNzfg83HGDemS9f8sAL0L_AXSkJ48FNdAfnk_32kSQp2fGZHrqCvbS3nHT_ovZZUHCxv7X-ALKB49mnLKAYbzbe2xzfflBOPnxhS5Lw41ajlBndqs7JSOLN84clQQm2C9yBsm3VshVBaccszr1JjLS4vNPFUvHlWaTwzZiE3DO1FlAAXAaRUfS_Cpg5GdnKwuN1IqzeARsfFSA1CB3GGTw7PYm8q5lx9BpR2QqTCae7lBn0vn3-qZdNa1DFl7eHVPGiSj2zjQnIYFMboxIdpb3ix6Z64DmXhIUl=w660-h880-no?authuser=0">
            <a:extLst>
              <a:ext uri="{FF2B5EF4-FFF2-40B4-BE49-F238E27FC236}">
                <a16:creationId xmlns:a16="http://schemas.microsoft.com/office/drawing/2014/main" id="{31E2C5ED-B62B-EA85-1E52-6A9EB6D4CCE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0199" y="6333218"/>
            <a:ext cx="2083109" cy="2777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7" descr="Qr code&#10;&#10;Description automatically generated">
            <a:extLst>
              <a:ext uri="{FF2B5EF4-FFF2-40B4-BE49-F238E27FC236}">
                <a16:creationId xmlns:a16="http://schemas.microsoft.com/office/drawing/2014/main" id="{FB8A7CE5-65B4-5194-6992-EC4EA12D63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1672" y="2649702"/>
            <a:ext cx="1674656" cy="1674656"/>
          </a:xfrm>
          <a:prstGeom prst="rect">
            <a:avLst/>
          </a:prstGeom>
        </p:spPr>
      </p:pic>
      <p:pic>
        <p:nvPicPr>
          <p:cNvPr id="20" name="Picture 19">
            <a:extLst>
              <a:ext uri="{FF2B5EF4-FFF2-40B4-BE49-F238E27FC236}">
                <a16:creationId xmlns:a16="http://schemas.microsoft.com/office/drawing/2014/main" id="{77C52AE0-31E5-7450-6D25-1452AFC24D8C}"/>
              </a:ext>
            </a:extLst>
          </p:cNvPr>
          <p:cNvPicPr>
            <a:picLocks noChangeAspect="1"/>
          </p:cNvPicPr>
          <p:nvPr/>
        </p:nvPicPr>
        <p:blipFill>
          <a:blip r:embed="rId16"/>
          <a:stretch>
            <a:fillRect/>
          </a:stretch>
        </p:blipFill>
        <p:spPr>
          <a:xfrm>
            <a:off x="4107359" y="5540815"/>
            <a:ext cx="2623682" cy="1288499"/>
          </a:xfrm>
          <a:prstGeom prst="rect">
            <a:avLst/>
          </a:prstGeom>
        </p:spPr>
      </p:pic>
      <p:pic>
        <p:nvPicPr>
          <p:cNvPr id="21" name="Picture 20">
            <a:extLst>
              <a:ext uri="{FF2B5EF4-FFF2-40B4-BE49-F238E27FC236}">
                <a16:creationId xmlns:a16="http://schemas.microsoft.com/office/drawing/2014/main" id="{55CFB421-3230-C536-0463-79B03C01F80F}"/>
              </a:ext>
            </a:extLst>
          </p:cNvPr>
          <p:cNvPicPr>
            <a:picLocks noChangeAspect="1"/>
          </p:cNvPicPr>
          <p:nvPr/>
        </p:nvPicPr>
        <p:blipFill rotWithShape="1">
          <a:blip r:embed="rId17">
            <a:extLst>
              <a:ext uri="{28A0092B-C50C-407E-A947-70E740481C1C}">
                <a14:useLocalDpi xmlns:a14="http://schemas.microsoft.com/office/drawing/2010/main" val="0"/>
              </a:ext>
            </a:extLst>
          </a:blip>
          <a:srcRect t="14850" b="13904"/>
          <a:stretch/>
        </p:blipFill>
        <p:spPr>
          <a:xfrm>
            <a:off x="2915297" y="4443482"/>
            <a:ext cx="926671" cy="880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71957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TotalTime>
  <Words>164</Words>
  <Application>Microsoft Office PowerPoint</Application>
  <PresentationFormat>Letter Paper (8.5x11 in)</PresentationFormat>
  <Paragraphs>11</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Source Sans Pro</vt:lpstr>
      <vt:lpstr>Office Theme</vt:lpstr>
      <vt:lpstr>Wool and Water</vt:lpstr>
      <vt:lpstr>PowerPoint Presentation</vt:lpstr>
      <vt:lpstr>Wool and Water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Wool and Water</dc:title>
  <dc:creator>Michale Glennon</dc:creator>
  <cp:lastModifiedBy>Michale Glennon</cp:lastModifiedBy>
  <cp:revision>9</cp:revision>
  <cp:lastPrinted>2023-03-17T19:25:09Z</cp:lastPrinted>
  <dcterms:created xsi:type="dcterms:W3CDTF">2022-08-12T12:59:23Z</dcterms:created>
  <dcterms:modified xsi:type="dcterms:W3CDTF">2023-11-13T15:10:42Z</dcterms:modified>
</cp:coreProperties>
</file>